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1" r:id="rId3"/>
    <p:sldId id="293" r:id="rId4"/>
    <p:sldId id="295" r:id="rId5"/>
    <p:sldId id="257" r:id="rId6"/>
    <p:sldId id="300" r:id="rId7"/>
    <p:sldId id="301" r:id="rId8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120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AEAB25F-C85A-4D02-BDEC-70082D2EDE1E}" type="datetime1">
              <a:rPr lang="nl-NL"/>
              <a:pPr lvl="0"/>
              <a:t>28-3-2019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/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11385E3-A991-4117-B1F4-5EEFC4A374AE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691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titel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/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37" b="0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</a:rPr>
              <a:t>          </a:t>
            </a: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</p:spPr>
        <p:txBody>
          <a:bodyPr lIns="381003" tIns="287999" rIns="381003" bIns="0"/>
          <a:lstStyle>
            <a:lvl1pPr>
              <a:lnSpc>
                <a:spcPts val="7035"/>
              </a:lnSpc>
              <a:defRPr sz="6599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4" name="Tijdelijke aanduiding voor datum 2"/>
          <p:cNvSpPr txBox="1">
            <a:spLocks noGrp="1"/>
          </p:cNvSpPr>
          <p:nvPr>
            <p:ph type="dt" sz="quarter" idx="7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177" b="0" i="0" u="none" strike="noStrike" kern="1200" cap="none" spc="0" baseline="0">
                <a:solidFill>
                  <a:srgbClr val="8B4FA8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367CF70D-CD30-480D-AC6F-216F0AEEA24A}" type="datetime3">
              <a:rPr lang="nl-NL"/>
              <a:pPr lvl="0"/>
              <a:t>28/3/19</a:t>
            </a:fld>
            <a:endParaRPr lang="mr-IN"/>
          </a:p>
        </p:txBody>
      </p:sp>
      <p:pic>
        <p:nvPicPr>
          <p:cNvPr id="5" name="Afbeelding 2" title="Logo1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5" title="Bedrijfstak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485" y="8823740"/>
            <a:ext cx="11307141" cy="25128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239730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4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8506964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1246702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31458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6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6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1372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7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0668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161191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11786" cy="20778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26374"/>
            <a:ext cx="17602958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4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50922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96945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1 content en 2x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79542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3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4052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5331" y="5005032"/>
            <a:ext cx="5453435" cy="5047725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6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0536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eindslide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246610" y="1246702"/>
            <a:ext cx="8805434" cy="8806056"/>
          </a:xfrm>
          <a:solidFill>
            <a:srgbClr val="FFFFFF"/>
          </a:solidFill>
        </p:spPr>
        <p:txBody>
          <a:bodyPr lIns="381003" tIns="381003" rIns="381003" bIns="381003" anchor="ctr" anchorCtr="1"/>
          <a:lstStyle>
            <a:lvl1pPr marL="0" indent="0" algn="ctr" defTabSz="1005199">
              <a:buNone/>
              <a:defRPr sz="6599">
                <a:solidFill>
                  <a:srgbClr val="E30613"/>
                </a:solidFill>
              </a:defRPr>
            </a:lvl1pPr>
          </a:lstStyle>
          <a:p>
            <a:pPr lvl="0"/>
            <a:r>
              <a:rPr lang="nl-NL"/>
              <a:t>Klik hier om een afsluittekst te plaatsen</a:t>
            </a:r>
          </a:p>
        </p:txBody>
      </p:sp>
      <p:pic>
        <p:nvPicPr>
          <p:cNvPr id="3" name="Afbeelding 1" title="Eindlogo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16" y="10057988"/>
            <a:ext cx="10067882" cy="12585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2628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chutblad kader link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/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</p:spPr>
        <p:txBody>
          <a:bodyPr lIns="381003" tIns="1367997" rIns="381003" bIns="381003"/>
          <a:lstStyle>
            <a:lvl1pPr>
              <a:defRPr sz="5277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4" name="Rechthoek 123"/>
          <p:cNvSpPr/>
          <p:nvPr/>
        </p:nvSpPr>
        <p:spPr>
          <a:xfrm>
            <a:off x="1240246" y="10060146"/>
            <a:ext cx="5011195" cy="12491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Afbeelding 2" title="Logo1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4" title="Schutblad">
            <a:extLst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06" y="1006165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0407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1 kolom met titel (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8604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(meerdere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3759884"/>
            <a:ext cx="11318452" cy="5857509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186015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wat langere titel te maken die over meerdere </a:t>
            </a:r>
            <a:br>
              <a:rPr lang="nl-NL"/>
            </a:br>
            <a:r>
              <a:rPr lang="nl-NL"/>
              <a:t>regels valt.</a:t>
            </a:r>
          </a:p>
        </p:txBody>
      </p:sp>
    </p:spTree>
    <p:extLst>
      <p:ext uri="{BB962C8B-B14F-4D97-AF65-F5344CB8AC3E}">
        <p14:creationId xmlns:p14="http://schemas.microsoft.com/office/powerpoint/2010/main" val="397207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en kleur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3126644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6242736"/>
            <a:ext cx="3797439" cy="3799469"/>
          </a:xfrm>
          <a:solidFill>
            <a:srgbClr val="E30613"/>
          </a:solidFill>
        </p:spPr>
        <p:txBody>
          <a:bodyPr lIns="381003" tIns="381003" rIns="381003" bIns="381003"/>
          <a:lstStyle>
            <a:lvl1pPr marL="0" indent="0">
              <a:buNone/>
              <a:defRPr sz="3298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>
            <a:lvl1pPr marL="0" indent="0">
              <a:buNone/>
              <a:defRPr sz="4705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</p:spTree>
    <p:extLst>
      <p:ext uri="{BB962C8B-B14F-4D97-AF65-F5344CB8AC3E}">
        <p14:creationId xmlns:p14="http://schemas.microsoft.com/office/powerpoint/2010/main" val="102969037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 rIns="107999"/>
          <a:lstStyle>
            <a:lvl1pPr marL="457163" indent="-457163">
              <a:defRPr/>
            </a:lvl1pPr>
            <a:lvl2pPr marL="2514600" lvl="2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2pPr>
            <a:lvl3pPr marL="2514600" lvl="3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3pPr>
            <a:lvl4pPr marL="2514600" lvl="4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4pPr>
            <a:lvl5pPr marL="2514600" lvl="5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/>
              <a:t>Vijfde niveau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1326361" y="2564635"/>
            <a:ext cx="7527167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6927884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figuur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 sz="3298">
                <a:solidFill>
                  <a:srgbClr val="7F7F7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nl-NL"/>
              <a:t>Klik hier voor het plaatsen van een figuur, afbeelding, tabel, etc…</a:t>
            </a:r>
          </a:p>
        </p:txBody>
      </p:sp>
    </p:spTree>
    <p:extLst>
      <p:ext uri="{BB962C8B-B14F-4D97-AF65-F5344CB8AC3E}">
        <p14:creationId xmlns:p14="http://schemas.microsoft.com/office/powerpoint/2010/main" val="145073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0255226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17602958" cy="8806056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47587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titel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pic>
        <p:nvPicPr>
          <p:cNvPr id="4" name="Afbeelding 4" title="Logo1">
            <a:extLst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6" title="Bedrijfstak">
            <a:extLst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6610" y="1005641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705" b="0" i="0" u="none" strike="noStrike" kern="0" cap="none" spc="0" baseline="0">
          <a:solidFill>
            <a:srgbClr val="8B4FA8"/>
          </a:solidFill>
          <a:uFillTx/>
          <a:latin typeface="Arial"/>
        </a:defRPr>
      </a:lvl1pPr>
    </p:titleStyle>
    <p:bodyStyle>
      <a:lvl1pPr marL="502599" marR="0" lvl="0" indent="-502599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 pitchFamily="34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1pPr>
      <a:lvl2pPr marL="453990" marR="0" lvl="1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2pPr>
      <a:lvl3pPr marL="1033381" marR="0" lvl="2" indent="-438116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3pPr>
      <a:lvl4pPr marL="1520711" marR="0" lvl="3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4pPr>
      <a:lvl5pPr marL="2006449" marR="0" lvl="4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br>
              <a:rPr lang="nl-NL" dirty="0"/>
            </a:br>
            <a:r>
              <a:rPr lang="nl-NL" dirty="0"/>
              <a:t>Paragraaf 1.4</a:t>
            </a:r>
            <a:br>
              <a:rPr lang="nl-NL" dirty="0"/>
            </a:br>
            <a:br>
              <a:rPr lang="nl-NL" dirty="0"/>
            </a:br>
            <a:r>
              <a:rPr lang="nl-NL" dirty="0"/>
              <a:t>De stedelijke cultuur van Nederland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In deze presentatie leer je: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17599145" cy="4949537"/>
          </a:xfrm>
        </p:spPr>
        <p:txBody>
          <a:bodyPr/>
          <a:lstStyle/>
          <a:p>
            <a:pPr marL="342900" lvl="0" indent="-342900"/>
            <a:r>
              <a:rPr lang="nl-NL" dirty="0"/>
              <a:t>hoe de welvaart in Nederland leidde tot een bloeiende cultuur</a:t>
            </a:r>
          </a:p>
          <a:p>
            <a:pPr marL="0" lvl="0" indent="0">
              <a:buNone/>
            </a:pPr>
            <a:endParaRPr lang="nl-NL" dirty="0"/>
          </a:p>
          <a:p>
            <a:pPr marL="342900" lvl="0" indent="-342900"/>
            <a:r>
              <a:rPr lang="nl-NL" dirty="0"/>
              <a:t>welke religieuze vrijheid er was in Nederland</a:t>
            </a:r>
          </a:p>
          <a:p>
            <a:pPr marL="342900" lvl="0" indent="-342900"/>
            <a:endParaRPr lang="nl-NL" dirty="0"/>
          </a:p>
          <a:p>
            <a:pPr marL="342900" lvl="0" indent="-342900"/>
            <a:r>
              <a:rPr lang="nl-NL" dirty="0"/>
              <a:t>hoe wetenschap praktisch werd toegepast</a:t>
            </a:r>
          </a:p>
        </p:txBody>
      </p:sp>
      <p:sp>
        <p:nvSpPr>
          <p:cNvPr id="4" name="Tijdelijke aanduiding voor tekst 3"/>
          <p:cNvSpPr txBox="1">
            <a:spLocks noGrp="1"/>
          </p:cNvSpPr>
          <p:nvPr>
            <p:ph type="body" idx="4294967295"/>
          </p:nvPr>
        </p:nvSpPr>
        <p:spPr>
          <a:xfrm>
            <a:off x="1246610" y="7900736"/>
            <a:ext cx="17599145" cy="2141469"/>
          </a:xfrm>
          <a:solidFill>
            <a:srgbClr val="FF0000"/>
          </a:solidFill>
        </p:spPr>
        <p:txBody>
          <a:bodyPr/>
          <a:lstStyle/>
          <a:p>
            <a:pPr marL="0" lvl="0" indent="0">
              <a:buNone/>
            </a:pPr>
            <a:r>
              <a:rPr lang="nl-NL" b="1" dirty="0">
                <a:solidFill>
                  <a:srgbClr val="FFFFFF"/>
                </a:solidFill>
              </a:rPr>
              <a:t>Kenmerkend aspect: </a:t>
            </a:r>
            <a:r>
              <a:rPr lang="nl-NL" dirty="0">
                <a:solidFill>
                  <a:srgbClr val="FFFFFF"/>
                </a:solidFill>
              </a:rPr>
              <a:t>burgerlijk bestuur en stedelijke cultuur in Nederland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Welvaart en cultuur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/>
          <a:lstStyle/>
          <a:p>
            <a:pPr marL="0" lvl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de bloeiende economie in de Republiek waren burgers in de steden rijker en machtiger dan in andere landen.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 rijke burgers lieten schilderijen maken, zoals </a:t>
            </a:r>
            <a:r>
              <a:rPr lang="nl-NL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Nachtwacht</a:t>
            </a:r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Ook zorgden ze voor de bouw van het stadhuis in Amsterdam en ondersteunden ze de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literatuur</a:t>
            </a:r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verhalen en gedichten die bedoeld zijn als kunst.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Stedelijke cultuur in Nederland is een </a:t>
            </a:r>
            <a:r>
              <a:rPr lang="nl-N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kenmerkend aspect </a:t>
            </a:r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de tijd van regenten en vorsten.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8344" y="2513191"/>
            <a:ext cx="5150615" cy="66636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nl-NL" dirty="0"/>
              <a:t>De Nachtwacht (Rembrandt, 1642)</a:t>
            </a: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89" y="2077836"/>
            <a:ext cx="16256000" cy="7467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Kennis van de wereld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460098" cy="7527697"/>
          </a:xfrm>
        </p:spPr>
        <p:txBody>
          <a:bodyPr/>
          <a:lstStyle/>
          <a:p>
            <a:pPr marL="0" lvl="0" indent="0">
              <a:buNone/>
            </a:pPr>
            <a:r>
              <a:rPr lang="nl-NL" dirty="0"/>
              <a:t>Door de Europese expansie kregen Europeanen meer kennis over de wereld. 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Nederlanders verwerkten deze kennis in kaarten en wereldbollen. Het hoogtepunt was de Atlas Major (grote atlas) uit 1662 van </a:t>
            </a:r>
            <a:r>
              <a:rPr lang="nl-NL" dirty="0" err="1"/>
              <a:t>Blaeu</a:t>
            </a:r>
            <a:r>
              <a:rPr lang="nl-NL" dirty="0"/>
              <a:t>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C74AC60-D506-48D9-9C8E-084FECC77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986" y="2514517"/>
            <a:ext cx="8010582" cy="78103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Calvinistische invloed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553882" cy="752769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dirty="0"/>
              <a:t>In Nederland was het gereformeerde geloof de</a:t>
            </a:r>
          </a:p>
          <a:p>
            <a:pPr marL="0" lvl="0" indent="0">
              <a:buNone/>
            </a:pPr>
            <a:r>
              <a:rPr lang="nl-NL" dirty="0"/>
              <a:t>staatsgodsdienst.  Deze gelovigen noemden zichzelf </a:t>
            </a:r>
            <a:r>
              <a:rPr lang="nl-NL" dirty="0">
                <a:solidFill>
                  <a:srgbClr val="FF0000"/>
                </a:solidFill>
              </a:rPr>
              <a:t>gereformeerden</a:t>
            </a:r>
            <a:r>
              <a:rPr lang="nl-NL" dirty="0"/>
              <a:t>: calvinisten.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De gereformeerden hadden invloed op de cultuur maar deze bleef beperkt. Mensen mochten ook andere ideeën hebben.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Andere religies dan het calvinisme werden in de Republiek </a:t>
            </a:r>
            <a:r>
              <a:rPr lang="nl-NL" dirty="0">
                <a:solidFill>
                  <a:srgbClr val="FF0000"/>
                </a:solidFill>
              </a:rPr>
              <a:t>gedoogd</a:t>
            </a:r>
            <a:r>
              <a:rPr lang="nl-NL" dirty="0"/>
              <a:t>:  toegelaten.</a:t>
            </a:r>
          </a:p>
          <a:p>
            <a:pPr marL="0" lvl="0" indent="0">
              <a:buNone/>
            </a:pPr>
            <a:r>
              <a:rPr lang="nl-NL" dirty="0"/>
              <a:t>De katholieke kerk was verboden, maar</a:t>
            </a:r>
          </a:p>
          <a:p>
            <a:pPr marL="0" lvl="0" indent="0">
              <a:buNone/>
            </a:pPr>
            <a:r>
              <a:rPr lang="nl-NL" dirty="0"/>
              <a:t>katholieke bijeenkomsten werden toegestaan.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5C6F450-4ABC-4B24-9791-BF0E889EEE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138" y="2514517"/>
            <a:ext cx="4945999" cy="753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11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Wetenschap en toepassing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1" y="2513191"/>
            <a:ext cx="8436652" cy="7527697"/>
          </a:xfrm>
        </p:spPr>
        <p:txBody>
          <a:bodyPr>
            <a:normAutofit/>
          </a:bodyPr>
          <a:lstStyle/>
          <a:p>
            <a:pPr marL="0" lvl="0">
              <a:lnSpc>
                <a:spcPct val="90000"/>
              </a:lnSpc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Wetenschappers gingen meer vertrouwen op systematisch onderzoek en logisch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naden-ken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lvl="0">
              <a:lnSpc>
                <a:spcPct val="90000"/>
              </a:lnSpc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Er begon een </a:t>
            </a:r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wetenschappelijke revolutie</a:t>
            </a:r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doorbraak van een wetenschappelijke manier van denken in de 17</a:t>
            </a:r>
            <a:r>
              <a:rPr lang="nl-NL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eeuw.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>
              <a:lnSpc>
                <a:spcPct val="90000"/>
              </a:lnSpc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>
              <a:lnSpc>
                <a:spcPct val="90000"/>
              </a:lnSpc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ontdekkingen werden praktisch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toege-past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en leidden tot nuttige uitvindingen. Daarom steunden regeringen de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weten-schap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>
              <a:lnSpc>
                <a:spcPct val="90000"/>
              </a:lnSpc>
              <a:buNone/>
            </a:pPr>
            <a:endParaRPr 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>
              <a:lnSpc>
                <a:spcPct val="90000"/>
              </a:lnSpc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 wetenschappelijke revolutie is een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kenmerkend aspect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van de tijd van regenten en vorsten.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435F581-C9DD-4021-9F71-46A65FCD8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839" y="2513191"/>
            <a:ext cx="8428729" cy="77241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 sectie conten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Noordhoff_Basis</Template>
  <TotalTime>1626</TotalTime>
  <Words>288</Words>
  <Application>Microsoft Office PowerPoint</Application>
  <PresentationFormat>Aangepast</PresentationFormat>
  <Paragraphs>37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.AppleSystemUIFont</vt:lpstr>
      <vt:lpstr>Arial</vt:lpstr>
      <vt:lpstr>Calibri</vt:lpstr>
      <vt:lpstr>3 sectie content</vt:lpstr>
      <vt:lpstr> Paragraaf 1.4  De stedelijke cultuur van Nederland</vt:lpstr>
      <vt:lpstr>In deze presentatie leer je:</vt:lpstr>
      <vt:lpstr>Welvaart en cultuur</vt:lpstr>
      <vt:lpstr>De Nachtwacht (Rembrandt, 1642)</vt:lpstr>
      <vt:lpstr>Kennis van de wereld</vt:lpstr>
      <vt:lpstr>Calvinistische invloed</vt:lpstr>
      <vt:lpstr>Wetenschap en toepassing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mt</dc:title>
  <dc:creator>Smit, Wietske</dc:creator>
  <cp:lastModifiedBy>Henk Botter</cp:lastModifiedBy>
  <cp:revision>195</cp:revision>
  <dcterms:created xsi:type="dcterms:W3CDTF">2017-10-11T07:53:32Z</dcterms:created>
  <dcterms:modified xsi:type="dcterms:W3CDTF">2019-03-28T08:11:17Z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</Properties>
</file>